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98" r:id="rId3"/>
    <p:sldId id="304" r:id="rId4"/>
    <p:sldId id="301" r:id="rId5"/>
    <p:sldId id="299" r:id="rId6"/>
    <p:sldId id="300" r:id="rId7"/>
    <p:sldId id="306" r:id="rId8"/>
    <p:sldId id="305" r:id="rId9"/>
    <p:sldId id="258" r:id="rId10"/>
    <p:sldId id="277" r:id="rId11"/>
    <p:sldId id="289" r:id="rId12"/>
    <p:sldId id="278" r:id="rId13"/>
    <p:sldId id="279" r:id="rId14"/>
    <p:sldId id="280" r:id="rId15"/>
    <p:sldId id="273" r:id="rId16"/>
    <p:sldId id="281" r:id="rId17"/>
    <p:sldId id="303" r:id="rId18"/>
    <p:sldId id="291" r:id="rId19"/>
    <p:sldId id="262" r:id="rId20"/>
    <p:sldId id="269" r:id="rId21"/>
    <p:sldId id="275" r:id="rId22"/>
    <p:sldId id="271" r:id="rId23"/>
    <p:sldId id="270" r:id="rId24"/>
    <p:sldId id="272" r:id="rId25"/>
    <p:sldId id="276" r:id="rId26"/>
    <p:sldId id="292" r:id="rId27"/>
    <p:sldId id="297" r:id="rId28"/>
    <p:sldId id="265" r:id="rId29"/>
    <p:sldId id="282" r:id="rId30"/>
    <p:sldId id="283" r:id="rId31"/>
    <p:sldId id="284" r:id="rId32"/>
    <p:sldId id="285" r:id="rId33"/>
    <p:sldId id="293" r:id="rId34"/>
    <p:sldId id="266" r:id="rId35"/>
    <p:sldId id="286" r:id="rId36"/>
    <p:sldId id="287" r:id="rId37"/>
    <p:sldId id="288" r:id="rId38"/>
    <p:sldId id="268" r:id="rId39"/>
    <p:sldId id="294" r:id="rId40"/>
    <p:sldId id="295" r:id="rId41"/>
    <p:sldId id="257" r:id="rId42"/>
    <p:sldId id="302" r:id="rId4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85" autoAdjust="0"/>
  </p:normalViewPr>
  <p:slideViewPr>
    <p:cSldViewPr>
      <p:cViewPr varScale="1">
        <p:scale>
          <a:sx n="71" d="100"/>
          <a:sy n="71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E048E-7196-47D7-AF1B-E9C129F81216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A7829-DA87-4718-B861-44E41E0B1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24560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1048B-5FC6-4259-B605-B58B4ED8E2DB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75D04-47CB-430B-9BB2-8542EA4FC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8150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2505-6A18-4E54-A68A-9F5F5B3E843E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1A9C8-EF60-42CC-A41A-A5A18C226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33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  <p:sndAc>
      <p:stSnd>
        <p:snd r:embed="rId1" name="voltag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AD2D4-CDC6-4428-B3B8-A445F00B2A78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0E80D-1E80-4F5F-8D96-AD932E8B6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94004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903D5-F732-4512-8D72-C940594412DD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2AD2F-9380-4122-8573-159EB35D6C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16803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7CC82-F436-4C13-A406-9E84064F3937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EC17B-B3FF-4A2A-9A1C-0EFF016C4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54515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720B1-2FA3-4E1F-AE49-996BC7F00905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C98EC-6830-41D3-99F1-6FA1C7EFC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38714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D9036-5049-4406-A79A-63103F79CFB1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1C165-4749-4E85-94DD-B97F26319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32379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E84E2-D6F9-4D4A-8E67-790A42790726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D044D-2918-48F6-B968-07F3012650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37752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0782F-499D-42AD-BDF1-FC7748A3260E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282AF-0261-417D-8059-86A346332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26703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21C50-0EA8-4E26-BFBC-995EB84F6B84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1CEE2-D1F4-4123-8EEE-170A79DED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16594"/>
      </p:ext>
    </p:extLst>
  </p:cSld>
  <p:clrMapOvr>
    <a:masterClrMapping/>
  </p:clrMapOvr>
  <p:transition spd="slow">
    <p:fade/>
    <p:sndAc>
      <p:stSnd>
        <p:snd r:embed="rId1" name="voltage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27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27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30663"/>
            <a:ext cx="4038600" cy="227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30663"/>
            <a:ext cx="4038600" cy="227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4A428-A134-42E8-99B5-8CBE8CBD5757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2F9F5-CC78-4C35-BC3E-744D8A1D3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1C8601-54C8-4607-A784-B04AB8E74371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E63914-AFA2-48A6-B153-14447E9AC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8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</p:sldLayoutIdLst>
  <p:transition spd="slow">
    <p:fade/>
    <p:sndAc>
      <p:stSnd>
        <p:snd r:embed="rId14" name="voltage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huebner@aztechcouncil.or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recordsacademy.org/society/most_potatoes_launched_in_three_minutes_Garrett_Sweetland_sets_world_record_112266.html" TargetMode="Externa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680960" cy="243839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STEM education through research and AZSEF Regional fair system.</a:t>
            </a:r>
            <a:endParaRPr lang="en-US" dirty="0"/>
          </a:p>
        </p:txBody>
      </p:sp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1371600" y="5029200"/>
            <a:ext cx="7086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latin typeface="Book Antiqua" pitchFamily="18" charset="0"/>
              </a:rPr>
              <a:t>By Dr. Paul McElligott</a:t>
            </a:r>
          </a:p>
          <a:p>
            <a:pPr eaLnBrk="1" hangingPunct="1"/>
            <a:r>
              <a:rPr lang="en-US">
                <a:latin typeface="Book Antiqua" pitchFamily="18" charset="0"/>
              </a:rPr>
              <a:t>Fountain Hills High School</a:t>
            </a:r>
          </a:p>
          <a:p>
            <a:pPr eaLnBrk="1" hangingPunct="1"/>
            <a:r>
              <a:rPr lang="en-US">
                <a:latin typeface="Book Antiqua" pitchFamily="18" charset="0"/>
              </a:rPr>
              <a:t>Fountain Hills, Arizona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Arizona Science and Engineering Fair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400" smtClean="0"/>
              <a:t>Phillip Huebner, Director</a:t>
            </a:r>
          </a:p>
          <a:p>
            <a:pPr algn="ctr"/>
            <a:r>
              <a:rPr lang="en-US" sz="2400" smtClean="0"/>
              <a:t> </a:t>
            </a:r>
          </a:p>
          <a:p>
            <a:pPr algn="ctr"/>
            <a:r>
              <a:rPr lang="en-US" sz="2400" smtClean="0"/>
              <a:t>Arizona Science and Engineering Fair (AzSEF)</a:t>
            </a:r>
          </a:p>
          <a:p>
            <a:pPr algn="ctr"/>
            <a:r>
              <a:rPr lang="en-US" sz="2400" smtClean="0"/>
              <a:t> </a:t>
            </a:r>
          </a:p>
          <a:p>
            <a:pPr algn="ctr"/>
            <a:r>
              <a:rPr lang="en-US" sz="2400" smtClean="0"/>
              <a:t>Arizona Technology Council Foundation</a:t>
            </a:r>
          </a:p>
          <a:p>
            <a:pPr algn="ctr"/>
            <a:r>
              <a:rPr lang="en-US" sz="2400" smtClean="0"/>
              <a:t> 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Arizona Science and Engineering Fair</a:t>
            </a:r>
            <a:endParaRPr 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1600" smtClean="0"/>
              <a:t>Phillip Huebner, Director</a:t>
            </a:r>
          </a:p>
          <a:p>
            <a:pPr algn="ctr"/>
            <a:r>
              <a:rPr lang="en-US" sz="1600" smtClean="0"/>
              <a:t> </a:t>
            </a:r>
          </a:p>
          <a:p>
            <a:pPr algn="ctr"/>
            <a:r>
              <a:rPr lang="en-US" sz="1600" smtClean="0"/>
              <a:t>Arizona Science and Engineering Fair (AzSEF)</a:t>
            </a:r>
          </a:p>
          <a:p>
            <a:pPr algn="ctr"/>
            <a:r>
              <a:rPr lang="en-US" sz="1600" smtClean="0"/>
              <a:t> </a:t>
            </a:r>
          </a:p>
          <a:p>
            <a:pPr algn="ctr"/>
            <a:r>
              <a:rPr lang="en-US" sz="1600" smtClean="0"/>
              <a:t>Arizona Technology Council Foundation</a:t>
            </a:r>
          </a:p>
          <a:p>
            <a:pPr algn="ctr"/>
            <a:r>
              <a:rPr lang="en-US" sz="1600" smtClean="0"/>
              <a:t> </a:t>
            </a:r>
          </a:p>
          <a:p>
            <a:pPr algn="ctr"/>
            <a:r>
              <a:rPr lang="en-US" sz="1600" smtClean="0"/>
              <a:t>One Renaissance Square, 2 N. Central Ave.</a:t>
            </a:r>
          </a:p>
          <a:p>
            <a:pPr algn="ctr"/>
            <a:r>
              <a:rPr lang="en-US" sz="1600" smtClean="0"/>
              <a:t> </a:t>
            </a:r>
          </a:p>
          <a:p>
            <a:pPr algn="ctr"/>
            <a:r>
              <a:rPr lang="en-US" sz="1600" smtClean="0"/>
              <a:t>Phoenix, AZ  85004</a:t>
            </a:r>
          </a:p>
          <a:p>
            <a:pPr algn="ctr"/>
            <a:r>
              <a:rPr lang="en-US" sz="1600" smtClean="0"/>
              <a:t> </a:t>
            </a:r>
          </a:p>
          <a:p>
            <a:pPr algn="ctr"/>
            <a:r>
              <a:rPr lang="en-US" sz="1600" smtClean="0"/>
              <a:t>Phone 602.770.7577</a:t>
            </a:r>
          </a:p>
          <a:p>
            <a:pPr algn="ctr"/>
            <a:r>
              <a:rPr lang="en-US" sz="1600" smtClean="0"/>
              <a:t> </a:t>
            </a:r>
          </a:p>
          <a:p>
            <a:pPr algn="ctr"/>
            <a:r>
              <a:rPr lang="en-US" sz="1600" smtClean="0"/>
              <a:t>Fax 602.343.8330</a:t>
            </a:r>
          </a:p>
          <a:p>
            <a:pPr algn="ctr"/>
            <a:r>
              <a:rPr lang="en-US" sz="1600" smtClean="0"/>
              <a:t> </a:t>
            </a:r>
          </a:p>
          <a:p>
            <a:pPr algn="ctr"/>
            <a:r>
              <a:rPr lang="en-US" sz="1600" u="sng" smtClean="0">
                <a:hlinkClick r:id="rId3"/>
              </a:rPr>
              <a:t>phuebner@aztechcouncil.org</a:t>
            </a:r>
            <a:endParaRPr lang="en-US" sz="1600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775" y="1524000"/>
            <a:ext cx="693420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STEM</a:t>
            </a:r>
            <a:endParaRPr 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 algn="ctr">
              <a:buFont typeface="Wingdings 2" pitchFamily="18" charset="2"/>
              <a:buNone/>
            </a:pPr>
            <a:r>
              <a:rPr lang="en-US" sz="3600" smtClean="0"/>
              <a:t>Science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36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3600" smtClean="0"/>
              <a:t>Technology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36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3600" smtClean="0"/>
              <a:t>Engineering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36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3600" smtClean="0"/>
              <a:t>Math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STEM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4000" smtClean="0"/>
              <a:t>Where is the largest deficit of ability in most students?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2000" smtClean="0"/>
              <a:t>Science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2000" smtClean="0"/>
              <a:t>Technology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2000" smtClean="0"/>
              <a:t>Engineering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2000" smtClean="0"/>
              <a:t>Math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STEM</a:t>
            </a:r>
            <a:endParaRPr lang="en-US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708525"/>
          </a:xfrm>
        </p:spPr>
        <p:txBody>
          <a:bodyPr/>
          <a:lstStyle/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4000" smtClean="0"/>
              <a:t>Where is the largest deficit of ability in most students?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2000" smtClean="0"/>
              <a:t>Science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2000" smtClean="0"/>
              <a:t>Technology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2000" smtClean="0"/>
              <a:t>Engineering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4800" smtClean="0">
                <a:solidFill>
                  <a:srgbClr val="FF0000"/>
                </a:solidFill>
              </a:rPr>
              <a:t>Math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STEM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708525"/>
          </a:xfrm>
        </p:spPr>
        <p:txBody>
          <a:bodyPr/>
          <a:lstStyle/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4000" smtClean="0"/>
              <a:t>Fountain Hills battles math by doing Physics First using the ASU Modeling Course.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4000" smtClean="0">
              <a:solidFill>
                <a:srgbClr val="FF0000"/>
              </a:solidFill>
            </a:endParaRPr>
          </a:p>
          <a:p>
            <a:pPr marL="136525" indent="0" algn="ctr">
              <a:buFont typeface="Wingdings 2" pitchFamily="18" charset="2"/>
              <a:buNone/>
            </a:pPr>
            <a:r>
              <a:rPr lang="en-US" sz="4000" smtClean="0">
                <a:solidFill>
                  <a:srgbClr val="FF0000"/>
                </a:solidFill>
              </a:rPr>
              <a:t>Excellent on Graphing.</a:t>
            </a:r>
          </a:p>
          <a:p>
            <a:pPr marL="136525" indent="0" algn="ctr">
              <a:buFont typeface="Wingdings 2" pitchFamily="18" charset="2"/>
              <a:buNone/>
            </a:pPr>
            <a:r>
              <a:rPr lang="en-US" sz="4000" smtClean="0">
                <a:solidFill>
                  <a:srgbClr val="FF0000"/>
                </a:solidFill>
              </a:rPr>
              <a:t> </a:t>
            </a:r>
            <a:endParaRPr lang="en-US" sz="48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STEM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708525"/>
          </a:xfrm>
        </p:spPr>
        <p:txBody>
          <a:bodyPr/>
          <a:lstStyle/>
          <a:p>
            <a:pPr marL="136525" indent="0" algn="ctr">
              <a:buFont typeface="Wingdings 2" pitchFamily="18" charset="2"/>
              <a:buNone/>
            </a:pPr>
            <a:endParaRPr lang="en-US" sz="20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3600" smtClean="0"/>
              <a:t>Despite capabilities, students can be encouraged to accelerate their learning when it is relevant! </a:t>
            </a:r>
          </a:p>
          <a:p>
            <a:pPr marL="136525" indent="0" algn="ctr">
              <a:buFont typeface="Wingdings 2" pitchFamily="18" charset="2"/>
              <a:buNone/>
            </a:pPr>
            <a:r>
              <a:rPr lang="en-US" sz="3600" smtClean="0"/>
              <a:t>So….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3600" smtClean="0"/>
          </a:p>
          <a:p>
            <a:pPr marL="136525" indent="0" algn="ctr">
              <a:buFont typeface="Wingdings 2" pitchFamily="18" charset="2"/>
              <a:buNone/>
            </a:pPr>
            <a:r>
              <a:rPr lang="en-US" sz="4000" smtClean="0"/>
              <a:t>How do we keep students focused and motivated?</a:t>
            </a:r>
          </a:p>
          <a:p>
            <a:pPr marL="136525" indent="0" algn="ctr">
              <a:buFont typeface="Wingdings 2" pitchFamily="18" charset="2"/>
              <a:buNone/>
            </a:pPr>
            <a:endParaRPr lang="en-US" sz="4000" smtClean="0">
              <a:solidFill>
                <a:srgbClr val="FF0000"/>
              </a:solidFill>
            </a:endParaRPr>
          </a:p>
          <a:p>
            <a:pPr marL="136525" indent="0" algn="ctr">
              <a:buFont typeface="Wingdings 2" pitchFamily="18" charset="2"/>
              <a:buNone/>
            </a:pPr>
            <a:endParaRPr lang="en-US" sz="48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>Need For Relevancy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Teacher Concerns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dirty="0" smtClean="0">
                <a:solidFill>
                  <a:schemeClr val="bg1"/>
                </a:solidFill>
              </a:rPr>
              <a:t>How do I gain the skills to challenge students?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dirty="0" smtClean="0">
                <a:solidFill>
                  <a:schemeClr val="bg1"/>
                </a:solidFill>
              </a:rPr>
              <a:t>I hear “When will I ever need this stuff?”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dirty="0" smtClean="0">
                <a:solidFill>
                  <a:schemeClr val="bg1"/>
                </a:solidFill>
              </a:rPr>
              <a:t>How can I knock my students off dead center and force them to ask questions?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Teacher Observations</a:t>
            </a:r>
            <a:endParaRPr lang="en-US" sz="28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dirty="0" smtClean="0">
                <a:solidFill>
                  <a:schemeClr val="bg1"/>
                </a:solidFill>
              </a:rPr>
              <a:t>Students </a:t>
            </a:r>
            <a:r>
              <a:rPr lang="en-US" dirty="0">
                <a:solidFill>
                  <a:schemeClr val="bg1"/>
                </a:solidFill>
              </a:rPr>
              <a:t>lack drive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dirty="0">
                <a:solidFill>
                  <a:schemeClr val="bg1"/>
                </a:solidFill>
              </a:rPr>
              <a:t>Students only do enough to satisfy parents or to graduate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dirty="0">
                <a:solidFill>
                  <a:schemeClr val="bg1"/>
                </a:solidFill>
              </a:rPr>
              <a:t>Students lack curiosity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04800"/>
            <a:ext cx="8191500" cy="1447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Each student has an individual learning style!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292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6781800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7065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</a:t>
            </a:r>
            <a:r>
              <a:rPr lang="en-US" sz="4800" dirty="0" smtClean="0"/>
              <a:t>So What Motivates Students to Learn?</a:t>
            </a:r>
            <a:endParaRPr lang="en-US" sz="4800" dirty="0"/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Students want to tear things apart!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340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2035175"/>
            <a:ext cx="7848600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Students need to experience to believe!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887538"/>
            <a:ext cx="83820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Students want to win!</a:t>
            </a:r>
            <a:endParaRPr lang="en-US" sz="4400" dirty="0"/>
          </a:p>
        </p:txBody>
      </p:sp>
      <p:pic>
        <p:nvPicPr>
          <p:cNvPr id="16387" name="Picture 5" descr="sweetland 20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5" y="1600200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 descr="wracadem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20383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841375" y="3933825"/>
            <a:ext cx="74676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/>
              <a:t>Most potatoes launched in three minutes: Garrett Sweetland sets world record </a:t>
            </a:r>
            <a:r>
              <a:rPr lang="en-US" b="1"/>
              <a:t/>
            </a:r>
            <a:br>
              <a:rPr lang="en-US" b="1"/>
            </a:br>
            <a:r>
              <a:rPr lang="en-US" b="1"/>
              <a:t/>
            </a:r>
            <a:br>
              <a:rPr lang="en-US" b="1"/>
            </a:br>
            <a:r>
              <a:rPr lang="en-US"/>
              <a:t>Fountain Hills, AZ, USA -- </a:t>
            </a:r>
            <a:r>
              <a:rPr lang="en-US" b="1"/>
              <a:t>Garrett Sweetland</a:t>
            </a:r>
            <a:r>
              <a:rPr lang="en-US"/>
              <a:t>, 15, a freshman at Fountain Hills High School, used an air gun he built to launch 17 potatoes through the tennis racket target on the school's football field - setting the new world record for </a:t>
            </a:r>
            <a:r>
              <a:rPr lang="en-US">
                <a:hlinkClick r:id="rId5"/>
              </a:rPr>
              <a:t>Most potatoes launched in three minutes</a:t>
            </a:r>
            <a:r>
              <a:rPr lang="en-US"/>
              <a:t> 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Students need recognition!</a:t>
            </a:r>
            <a:endParaRPr lang="en-US" sz="4400" dirty="0"/>
          </a:p>
        </p:txBody>
      </p:sp>
      <p:pic>
        <p:nvPicPr>
          <p:cNvPr id="17411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95800" y="1219200"/>
            <a:ext cx="3709988" cy="2514600"/>
          </a:xfrm>
        </p:spPr>
      </p:pic>
      <p:pic>
        <p:nvPicPr>
          <p:cNvPr id="17412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9263" y="1219200"/>
            <a:ext cx="2662237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20"/>
          <a:stretch>
            <a:fillRect/>
          </a:stretch>
        </p:blipFill>
        <p:spPr bwMode="auto">
          <a:xfrm rot="-385191">
            <a:off x="1014413" y="2659063"/>
            <a:ext cx="3151187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738" b="-2"/>
          <a:stretch>
            <a:fillRect/>
          </a:stretch>
        </p:blipFill>
        <p:spPr bwMode="auto">
          <a:xfrm rot="306177">
            <a:off x="3302000" y="3629025"/>
            <a:ext cx="5184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Students want to have fun!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436" name="Picture 4" descr="G:\My Pictures\100CASIO\CIMG037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1731963"/>
            <a:ext cx="2513013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G:\My Pictures\100CASIO\Egg drop winner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1475" y="4094163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3" descr="G:\My Pictures\HS Catapult, Dec 2006\000_112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226"/>
          <a:stretch>
            <a:fillRect/>
          </a:stretch>
        </p:blipFill>
        <p:spPr bwMode="auto">
          <a:xfrm rot="773811">
            <a:off x="5681663" y="1592263"/>
            <a:ext cx="255270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 descr="G:\My Pictures\100CASIO\sparkel soap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700" y="1530350"/>
            <a:ext cx="3419475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2" descr="G:\My Pictures\Castles and Costers Physics Day, Feb 2009\CIMG0582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905340">
            <a:off x="1162050" y="3902075"/>
            <a:ext cx="308292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37338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/>
              <a:t>Classroom Learning Approaches</a:t>
            </a:r>
            <a:endParaRPr lang="en-US" sz="4400" dirty="0"/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37338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/>
              <a:t>Project Based Learning (PBL)</a:t>
            </a:r>
            <a:br>
              <a:rPr lang="en-US" sz="4400" dirty="0" smtClean="0"/>
            </a:br>
            <a:r>
              <a:rPr lang="en-US" sz="4400" dirty="0" smtClean="0"/>
              <a:t>Learning Surrounding a Central Project</a:t>
            </a:r>
            <a:endParaRPr lang="en-US" sz="4400" dirty="0"/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PBL – Rockets, Canons &amp; Catapults</a:t>
            </a:r>
            <a:endParaRPr lang="en-US" dirty="0"/>
          </a:p>
        </p:txBody>
      </p:sp>
      <p:pic>
        <p:nvPicPr>
          <p:cNvPr id="21507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1" r="29980"/>
          <a:stretch>
            <a:fillRect/>
          </a:stretch>
        </p:blipFill>
        <p:spPr>
          <a:xfrm rot="21131753">
            <a:off x="969963" y="2976563"/>
            <a:ext cx="2763837" cy="3255962"/>
          </a:xfrm>
        </p:spPr>
      </p:pic>
      <p:pic>
        <p:nvPicPr>
          <p:cNvPr id="21508" name="Picture 2" descr="G:\My Pictures\100CASIO\potato launche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0" y="1649413"/>
            <a:ext cx="3476625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 descr="G:\My Pictures\HS Catapult, Dec 2006\000_112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36124">
            <a:off x="5722938" y="3198813"/>
            <a:ext cx="2246312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PBL – </a:t>
            </a:r>
            <a:r>
              <a:rPr lang="en-US" dirty="0" err="1" smtClean="0"/>
              <a:t>Photovoltaics</a:t>
            </a:r>
            <a:endParaRPr lang="en-US" dirty="0"/>
          </a:p>
        </p:txBody>
      </p:sp>
      <p:pic>
        <p:nvPicPr>
          <p:cNvPr id="22531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1600" y="3646488"/>
            <a:ext cx="6191250" cy="2581275"/>
          </a:xfrm>
        </p:spPr>
      </p:pic>
      <p:pic>
        <p:nvPicPr>
          <p:cNvPr id="22532" name="Picture 2" descr="G:\My Pictures\High School Science\Photopanel installation, Nov 2007\IMG0004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920" b="19688"/>
          <a:stretch>
            <a:fillRect/>
          </a:stretch>
        </p:blipFill>
        <p:spPr bwMode="auto">
          <a:xfrm rot="-545049">
            <a:off x="708025" y="1820863"/>
            <a:ext cx="38925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0" descr="Fountain%20Hills%20Solar%20Golf%20Cart%20Picture%20II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9699">
            <a:off x="4349750" y="1674813"/>
            <a:ext cx="40386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PBL – Classroom Competitions</a:t>
            </a:r>
            <a:endParaRPr lang="en-US" dirty="0"/>
          </a:p>
        </p:txBody>
      </p:sp>
      <p:pic>
        <p:nvPicPr>
          <p:cNvPr id="23555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1398588"/>
            <a:ext cx="2921000" cy="2190750"/>
          </a:xfrm>
        </p:spPr>
      </p:pic>
      <p:pic>
        <p:nvPicPr>
          <p:cNvPr id="23556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48498">
            <a:off x="3513138" y="1447800"/>
            <a:ext cx="23114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2300" y="1828800"/>
            <a:ext cx="3124200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685800" y="3581400"/>
            <a:ext cx="3754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latin typeface="Book Antiqua" pitchFamily="18" charset="0"/>
              </a:rPr>
              <a:t>Egg Drop Competition</a:t>
            </a:r>
            <a:endParaRPr lang="en-US">
              <a:latin typeface="Book Antiqua" pitchFamily="18" charset="0"/>
            </a:endParaRPr>
          </a:p>
        </p:txBody>
      </p:sp>
      <p:pic>
        <p:nvPicPr>
          <p:cNvPr id="23559" name="Content Placeholder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601"/>
          <a:stretch>
            <a:fillRect/>
          </a:stretch>
        </p:blipFill>
        <p:spPr bwMode="auto">
          <a:xfrm>
            <a:off x="2203450" y="4184650"/>
            <a:ext cx="274955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Rectangle 2"/>
          <p:cNvSpPr>
            <a:spLocks noChangeArrowheads="1"/>
          </p:cNvSpPr>
          <p:nvPr/>
        </p:nvSpPr>
        <p:spPr bwMode="auto">
          <a:xfrm>
            <a:off x="4953000" y="5111750"/>
            <a:ext cx="30559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latin typeface="Book Antiqua" pitchFamily="18" charset="0"/>
              </a:rPr>
              <a:t>Parachute Drop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PBL – Design &amp; Building</a:t>
            </a:r>
            <a:endParaRPr lang="en-US" dirty="0"/>
          </a:p>
        </p:txBody>
      </p:sp>
      <p:pic>
        <p:nvPicPr>
          <p:cNvPr id="24579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93055">
            <a:off x="5357813" y="1622425"/>
            <a:ext cx="2847975" cy="3263900"/>
          </a:xfrm>
        </p:spPr>
      </p:pic>
      <p:pic>
        <p:nvPicPr>
          <p:cNvPr id="24580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2984500"/>
            <a:ext cx="25146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09426">
            <a:off x="609600" y="1752600"/>
            <a:ext cx="312420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481013" y="5029200"/>
            <a:ext cx="3048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>
                <a:latin typeface="Book Antiqua" pitchFamily="18" charset="0"/>
              </a:rPr>
              <a:t>Strongest </a:t>
            </a:r>
          </a:p>
          <a:p>
            <a:pPr eaLnBrk="1" hangingPunct="1"/>
            <a:r>
              <a:rPr lang="en-US" sz="2800">
                <a:latin typeface="Book Antiqua" pitchFamily="18" charset="0"/>
              </a:rPr>
              <a:t>Toothpick Bridge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" y="350838"/>
            <a:ext cx="8458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PBL – Turbine Experimentation</a:t>
            </a:r>
            <a:endParaRPr lang="en-US" dirty="0"/>
          </a:p>
        </p:txBody>
      </p:sp>
      <p:pic>
        <p:nvPicPr>
          <p:cNvPr id="25603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52600" y="1828800"/>
            <a:ext cx="5486400" cy="4122738"/>
          </a:xfrm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PBL – Classroom Projects</a:t>
            </a:r>
            <a:endParaRPr lang="en-US" dirty="0"/>
          </a:p>
        </p:txBody>
      </p:sp>
      <p:pic>
        <p:nvPicPr>
          <p:cNvPr id="26627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66" r="20833"/>
          <a:stretch>
            <a:fillRect/>
          </a:stretch>
        </p:blipFill>
        <p:spPr>
          <a:xfrm>
            <a:off x="685800" y="2519363"/>
            <a:ext cx="2743200" cy="2743200"/>
          </a:xfrm>
        </p:spPr>
      </p:pic>
      <p:pic>
        <p:nvPicPr>
          <p:cNvPr id="26628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92" t="17735" b="9669"/>
          <a:stretch>
            <a:fillRect/>
          </a:stretch>
        </p:blipFill>
        <p:spPr bwMode="auto">
          <a:xfrm>
            <a:off x="4267200" y="4184650"/>
            <a:ext cx="4238625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3505200" y="2916238"/>
            <a:ext cx="3352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>
                <a:latin typeface="Book Antiqua" pitchFamily="18" charset="0"/>
              </a:rPr>
              <a:t>Solar Ovens</a:t>
            </a:r>
          </a:p>
        </p:txBody>
      </p:sp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757238" y="5329238"/>
            <a:ext cx="3276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2800">
                <a:latin typeface="Book Antiqua" pitchFamily="18" charset="0"/>
              </a:rPr>
              <a:t>Artistic Soap Making</a:t>
            </a:r>
          </a:p>
        </p:txBody>
      </p:sp>
      <p:pic>
        <p:nvPicPr>
          <p:cNvPr id="26631" name="Picture 2" descr="G:\My Pictures\100CASIO\CIMG048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56180">
            <a:off x="5976938" y="2549525"/>
            <a:ext cx="2468562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4" descr="G:\My Pictures\100CASIO\CIMG049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499"/>
          <a:stretch>
            <a:fillRect/>
          </a:stretch>
        </p:blipFill>
        <p:spPr bwMode="auto">
          <a:xfrm>
            <a:off x="2651125" y="1292225"/>
            <a:ext cx="25304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PBL - Robotics</a:t>
            </a:r>
            <a:endParaRPr lang="en-US" dirty="0"/>
          </a:p>
        </p:txBody>
      </p:sp>
      <p:pic>
        <p:nvPicPr>
          <p:cNvPr id="27651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67"/>
          <a:stretch>
            <a:fillRect/>
          </a:stretch>
        </p:blipFill>
        <p:spPr bwMode="auto">
          <a:xfrm>
            <a:off x="1219200" y="4383088"/>
            <a:ext cx="285750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Content Placeholder 2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758"/>
          <a:stretch>
            <a:fillRect/>
          </a:stretch>
        </p:blipFill>
        <p:spPr>
          <a:xfrm rot="21089285">
            <a:off x="561975" y="1536700"/>
            <a:ext cx="4067175" cy="2814638"/>
          </a:xfrm>
        </p:spPr>
      </p:pic>
      <p:pic>
        <p:nvPicPr>
          <p:cNvPr id="27653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87806">
            <a:off x="4092575" y="3432175"/>
            <a:ext cx="4191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Content Placeholder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397000"/>
            <a:ext cx="269081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2743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dirty="0" smtClean="0"/>
              <a:t>Students Need Competition</a:t>
            </a:r>
            <a:endParaRPr lang="en-US" sz="6600" dirty="0"/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6671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World Record Attempts</a:t>
            </a:r>
            <a:endParaRPr lang="en-US" dirty="0"/>
          </a:p>
        </p:txBody>
      </p:sp>
      <p:pic>
        <p:nvPicPr>
          <p:cNvPr id="29699" name="Picture 2" descr="G:\My Pictures\Hall of Fame\P1010385 H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14478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 descr="sweetland 201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3505200"/>
            <a:ext cx="357187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4724400" y="1905000"/>
            <a:ext cx="36337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latin typeface="Book Antiqua" pitchFamily="18" charset="0"/>
              </a:rPr>
              <a:t>Rube Goldberg </a:t>
            </a:r>
          </a:p>
          <a:p>
            <a:pPr eaLnBrk="1" hangingPunct="1"/>
            <a:r>
              <a:rPr lang="en-US" sz="2400">
                <a:latin typeface="Book Antiqua" pitchFamily="18" charset="0"/>
              </a:rPr>
              <a:t>Longest “Alarm Clock”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038225" y="5029200"/>
            <a:ext cx="35433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Book Antiqua" pitchFamily="18" charset="0"/>
              </a:rPr>
              <a:t>Most Potatoes Launched</a:t>
            </a:r>
          </a:p>
          <a:p>
            <a:r>
              <a:rPr lang="en-US" sz="2400">
                <a:latin typeface="Book Antiqua" pitchFamily="18" charset="0"/>
              </a:rPr>
              <a:t>In Three Minutes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Quiz Bowl - ASU</a:t>
            </a:r>
            <a:endParaRPr lang="en-US" dirty="0"/>
          </a:p>
        </p:txBody>
      </p:sp>
      <p:pic>
        <p:nvPicPr>
          <p:cNvPr id="30723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800074">
            <a:off x="746125" y="1892300"/>
            <a:ext cx="4129088" cy="2322513"/>
          </a:xfrm>
        </p:spPr>
      </p:pic>
      <p:pic>
        <p:nvPicPr>
          <p:cNvPr id="30724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3505200"/>
            <a:ext cx="4572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Robotics – VEX, Botball</a:t>
            </a:r>
            <a:endParaRPr lang="en-US" dirty="0"/>
          </a:p>
        </p:txBody>
      </p:sp>
      <p:pic>
        <p:nvPicPr>
          <p:cNvPr id="31747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738" y="1368425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5350" y="3352800"/>
            <a:ext cx="3860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59631">
            <a:off x="4251325" y="1581150"/>
            <a:ext cx="4021138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2" descr="G:\My Pictures\BotBall Robotics Competition, San Diego, Mar 2008\CIMG0066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300" y="32766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AZ Science Bowl</a:t>
            </a:r>
            <a:endParaRPr lang="en-US" dirty="0"/>
          </a:p>
        </p:txBody>
      </p:sp>
      <p:pic>
        <p:nvPicPr>
          <p:cNvPr id="32771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4843463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610586">
            <a:off x="3930650" y="3530600"/>
            <a:ext cx="4100513" cy="2306638"/>
          </a:xfrm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BrainStorm</a:t>
            </a:r>
            <a:r>
              <a:rPr lang="en-US" dirty="0" smtClean="0"/>
              <a:t> – Channel 7</a:t>
            </a:r>
            <a:endParaRPr lang="en-US" dirty="0"/>
          </a:p>
        </p:txBody>
      </p:sp>
      <p:pic>
        <p:nvPicPr>
          <p:cNvPr id="3379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550" y="152400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78645">
            <a:off x="4254500" y="3048000"/>
            <a:ext cx="3879850" cy="2908300"/>
          </a:xfrm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Academic Decathlon</a:t>
            </a:r>
            <a:endParaRPr lang="en-US" dirty="0"/>
          </a:p>
        </p:txBody>
      </p:sp>
      <p:pic>
        <p:nvPicPr>
          <p:cNvPr id="34819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32" t="20383"/>
          <a:stretch>
            <a:fillRect/>
          </a:stretch>
        </p:blipFill>
        <p:spPr>
          <a:xfrm>
            <a:off x="1557338" y="1660525"/>
            <a:ext cx="3059112" cy="2062163"/>
          </a:xfrm>
        </p:spPr>
      </p:pic>
      <p:pic>
        <p:nvPicPr>
          <p:cNvPr id="34820" name="Picture 2" descr="G:\My Pictures\Academic Decathlon, Feb 2008\IMG0005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99883">
            <a:off x="4737100" y="1728788"/>
            <a:ext cx="27940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675"/>
          <a:stretch>
            <a:fillRect/>
          </a:stretch>
        </p:blipFill>
        <p:spPr bwMode="auto">
          <a:xfrm>
            <a:off x="4171950" y="3552825"/>
            <a:ext cx="43688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3" descr="G:\My Pictures\Academic Decathlon, Feb 2008\IMG00032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99833">
            <a:off x="1001713" y="3705225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29257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dirty="0" smtClean="0"/>
              <a:t>Target Your Talented </a:t>
            </a:r>
            <a:r>
              <a:rPr lang="en-US" sz="6600" dirty="0"/>
              <a:t>S</a:t>
            </a:r>
            <a:r>
              <a:rPr lang="en-US" sz="6600" dirty="0" smtClean="0"/>
              <a:t>tudents </a:t>
            </a:r>
            <a:r>
              <a:rPr lang="en-US" sz="6600" dirty="0"/>
              <a:t>T</a:t>
            </a:r>
            <a:r>
              <a:rPr lang="en-US" sz="6600" dirty="0" smtClean="0"/>
              <a:t>oward Grant-Based Projects</a:t>
            </a:r>
            <a:endParaRPr lang="en-US" sz="6600" dirty="0"/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Hydrogen/Methane </a:t>
            </a:r>
            <a:br>
              <a:rPr lang="en-US" dirty="0" smtClean="0"/>
            </a:br>
            <a:r>
              <a:rPr lang="en-US" dirty="0" smtClean="0"/>
              <a:t>Research Vehicles</a:t>
            </a:r>
            <a:endParaRPr lang="en-US" dirty="0"/>
          </a:p>
        </p:txBody>
      </p:sp>
      <p:pic>
        <p:nvPicPr>
          <p:cNvPr id="3686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4" t="32629" r="3169" b="6718"/>
          <a:stretch>
            <a:fillRect/>
          </a:stretch>
        </p:blipFill>
        <p:spPr bwMode="auto">
          <a:xfrm>
            <a:off x="2209800" y="1562100"/>
            <a:ext cx="50292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2" descr="G:\My Pictures\Hydrogen Car\Car engine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50408">
            <a:off x="771525" y="3746500"/>
            <a:ext cx="2817813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3" descr="G:\My Pictures\Hydrogen Car\Fuel tanks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13490">
            <a:off x="6010275" y="4103688"/>
            <a:ext cx="24574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4" descr="G:\My Pictures\Hydrogen Car\Front Hood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1910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X-Prize Automotive Competition</a:t>
            </a:r>
            <a:endParaRPr lang="en-US" dirty="0"/>
          </a:p>
        </p:txBody>
      </p:sp>
      <p:pic>
        <p:nvPicPr>
          <p:cNvPr id="37891" name="Picture 6" descr="CIMG248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3124200"/>
            <a:ext cx="6324600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Content Placeholder 5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80634">
            <a:off x="5181600" y="1371600"/>
            <a:ext cx="3352800" cy="2152650"/>
          </a:xfrm>
        </p:spPr>
      </p:pic>
      <p:pic>
        <p:nvPicPr>
          <p:cNvPr id="37893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60249">
            <a:off x="855663" y="1519238"/>
            <a:ext cx="3116262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Alternative Fuel Research</a:t>
            </a:r>
            <a:endParaRPr lang="en-US" dirty="0"/>
          </a:p>
        </p:txBody>
      </p:sp>
      <p:pic>
        <p:nvPicPr>
          <p:cNvPr id="38915" name="Picture 4" descr="G:\My Pictures\Hydrogen Car\Car (before HS decals)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3657600"/>
            <a:ext cx="3795713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3" descr="G:\My Pictures\SCC Engine Donation, May 2009\CIMG089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788" y="1812925"/>
            <a:ext cx="375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89450" y="1295400"/>
            <a:ext cx="4070350" cy="3048000"/>
          </a:xfrm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1587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Campus Solar Lighting Project</a:t>
            </a:r>
            <a:endParaRPr lang="en-US" dirty="0"/>
          </a:p>
        </p:txBody>
      </p:sp>
      <p:pic>
        <p:nvPicPr>
          <p:cNvPr id="39939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1219200"/>
            <a:ext cx="3556000" cy="2667000"/>
          </a:xfrm>
        </p:spPr>
      </p:pic>
      <p:pic>
        <p:nvPicPr>
          <p:cNvPr id="39940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2362200"/>
            <a:ext cx="3556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35052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Solar Observatory</a:t>
            </a:r>
            <a:endParaRPr lang="en-US" dirty="0"/>
          </a:p>
        </p:txBody>
      </p:sp>
      <p:pic>
        <p:nvPicPr>
          <p:cNvPr id="40963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4" t="7471"/>
          <a:stretch>
            <a:fillRect/>
          </a:stretch>
        </p:blipFill>
        <p:spPr>
          <a:xfrm rot="410367">
            <a:off x="630238" y="1403350"/>
            <a:ext cx="3487737" cy="2686050"/>
          </a:xfrm>
        </p:spPr>
      </p:pic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990600" y="838200"/>
            <a:ext cx="7543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pic>
        <p:nvPicPr>
          <p:cNvPr id="40965" name="Picture 8" descr="DSCN146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3048000"/>
            <a:ext cx="3806825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9" descr="DSCN149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67" r="15001"/>
          <a:stretch>
            <a:fillRect/>
          </a:stretch>
        </p:blipFill>
        <p:spPr bwMode="auto">
          <a:xfrm rot="-348254">
            <a:off x="5102225" y="1485900"/>
            <a:ext cx="3581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8"/>
          <p:cNvSpPr txBox="1">
            <a:spLocks noChangeArrowheads="1"/>
          </p:cNvSpPr>
          <p:nvPr/>
        </p:nvSpPr>
        <p:spPr bwMode="auto">
          <a:xfrm>
            <a:off x="457200" y="685800"/>
            <a:ext cx="830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Solar Golf Cart</a:t>
            </a:r>
            <a:endParaRPr lang="en-US" dirty="0"/>
          </a:p>
        </p:txBody>
      </p:sp>
      <p:pic>
        <p:nvPicPr>
          <p:cNvPr id="41988" name="Picture 10" descr="Fountain%20Hills%20Solar%20Golf%20Cart%20Picture%20II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" y="1293813"/>
            <a:ext cx="5562600" cy="3125787"/>
          </a:xfrm>
        </p:spPr>
      </p:pic>
      <p:pic>
        <p:nvPicPr>
          <p:cNvPr id="41989" name="Picture 13" descr="CIMG202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10200" y="4495800"/>
            <a:ext cx="2971800" cy="1671638"/>
          </a:xfrm>
        </p:spPr>
      </p:pic>
      <p:sp>
        <p:nvSpPr>
          <p:cNvPr id="41990" name="Text Box 19"/>
          <p:cNvSpPr txBox="1">
            <a:spLocks noChangeArrowheads="1"/>
          </p:cNvSpPr>
          <p:nvPr/>
        </p:nvSpPr>
        <p:spPr bwMode="auto">
          <a:xfrm>
            <a:off x="914400" y="50292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Silver medal winner at  AZSEF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3255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70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Activities at Fountain Hills High School last Semester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403725"/>
          </a:xfrm>
        </p:spPr>
        <p:txBody>
          <a:bodyPr/>
          <a:lstStyle/>
          <a:p>
            <a:pPr eaLnBrk="1" hangingPunct="1"/>
            <a:r>
              <a:rPr lang="en-US" smtClean="0"/>
              <a:t>Solar Observatory</a:t>
            </a:r>
          </a:p>
          <a:p>
            <a:pPr eaLnBrk="1" hangingPunct="1"/>
            <a:r>
              <a:rPr lang="en-US" smtClean="0"/>
              <a:t>Vex Robotics – Tucson and FHHS</a:t>
            </a:r>
          </a:p>
          <a:p>
            <a:pPr eaLnBrk="1" hangingPunct="1"/>
            <a:r>
              <a:rPr lang="en-US" smtClean="0"/>
              <a:t>Botball Robotics – San Diego</a:t>
            </a:r>
          </a:p>
          <a:p>
            <a:pPr eaLnBrk="1" hangingPunct="1"/>
            <a:r>
              <a:rPr lang="en-US" smtClean="0"/>
              <a:t>SCC Math and Science Field Day</a:t>
            </a:r>
          </a:p>
          <a:p>
            <a:pPr eaLnBrk="1" hangingPunct="1"/>
            <a:r>
              <a:rPr lang="en-US" smtClean="0"/>
              <a:t>Academic Decathlon</a:t>
            </a:r>
          </a:p>
          <a:p>
            <a:pPr eaLnBrk="1" hangingPunct="1"/>
            <a:r>
              <a:rPr lang="en-US" smtClean="0"/>
              <a:t>Car Show on High School Campus</a:t>
            </a:r>
          </a:p>
          <a:p>
            <a:pPr eaLnBrk="1" hangingPunct="1"/>
            <a:r>
              <a:rPr lang="en-US" smtClean="0"/>
              <a:t>Regional AZSEF Competition - FHHS </a:t>
            </a:r>
          </a:p>
          <a:p>
            <a:pPr eaLnBrk="1" hangingPunct="1"/>
            <a:r>
              <a:rPr lang="en-US" smtClean="0"/>
              <a:t>Guinness World Record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>Teachers </a:t>
            </a:r>
            <a:br>
              <a:rPr lang="en-US" sz="5400" dirty="0" smtClean="0"/>
            </a:br>
            <a:r>
              <a:rPr lang="en-US" sz="5400" dirty="0" smtClean="0"/>
              <a:t>Be Pro-Active</a:t>
            </a:r>
            <a:endParaRPr lang="en-US" sz="5400" dirty="0"/>
          </a:p>
        </p:txBody>
      </p:sp>
      <p:sp>
        <p:nvSpPr>
          <p:cNvPr id="4403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Enter student competitions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Write grant proposals (Better yet…have the students write them)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Go to national meetings and expand your horizons 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Apply for fellowships or find opportunities to do research with university professors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Compete for national training 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Involve your students in research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Utilize community experts and specialists as mentors 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Promote your programs – toot your own horn!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>AZ Science &amp; Engineering Fair </a:t>
            </a:r>
            <a:endParaRPr lang="en-US" sz="5400" dirty="0"/>
          </a:p>
        </p:txBody>
      </p:sp>
      <p:sp>
        <p:nvSpPr>
          <p:cNvPr id="4505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Focus students into a project that has potential payoff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Support students with after school and weekend experimentation time.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Develop a solid research plan.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Do Bi-weekly check of their progress.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Have students divide the work according to interest and ability.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Keep them on task. – Encourage them to solve their own problems.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What if the research does not work?</a:t>
            </a:r>
          </a:p>
          <a:p>
            <a:pPr eaLnBrk="1" hangingPunct="1"/>
            <a:r>
              <a:rPr lang="en-US" sz="2400" b="1" smtClean="0">
                <a:solidFill>
                  <a:schemeClr val="bg1"/>
                </a:solidFill>
              </a:rPr>
              <a:t>Instruct students on how to write a solid paper.</a:t>
            </a:r>
          </a:p>
        </p:txBody>
      </p:sp>
    </p:spTree>
  </p:cSld>
  <p:clrMapOvr>
    <a:masterClrMapping/>
  </p:clrMapOvr>
  <p:transition spd="slow">
    <p:fad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1150</TotalTime>
  <Words>548</Words>
  <Application>Microsoft Office PowerPoint</Application>
  <PresentationFormat>On-screen Show (4:3)</PresentationFormat>
  <Paragraphs>153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Lucida Sans</vt:lpstr>
      <vt:lpstr>Book Antiqua</vt:lpstr>
      <vt:lpstr>Wingdings 2</vt:lpstr>
      <vt:lpstr>Wingdings</vt:lpstr>
      <vt:lpstr>Wingdings 3</vt:lpstr>
      <vt:lpstr>Calibri</vt:lpstr>
      <vt:lpstr>Apex</vt:lpstr>
      <vt:lpstr> STEM education through research and AZSEF Regional fair system.</vt:lpstr>
      <vt:lpstr>Arizona Science and Engineering Fair</vt:lpstr>
      <vt:lpstr>Arizona Science and Engineering Fair</vt:lpstr>
      <vt:lpstr>STEM</vt:lpstr>
      <vt:lpstr>STEM</vt:lpstr>
      <vt:lpstr>STEM</vt:lpstr>
      <vt:lpstr>STEM</vt:lpstr>
      <vt:lpstr>STEM</vt:lpstr>
      <vt:lpstr>Need For Relevancy</vt:lpstr>
      <vt:lpstr>Each student has an individual learning style!</vt:lpstr>
      <vt:lpstr> So What Motivates Students to Learn?</vt:lpstr>
      <vt:lpstr>Students want to tear things apart!</vt:lpstr>
      <vt:lpstr>Students need to experience to believe!</vt:lpstr>
      <vt:lpstr>Students want to win!</vt:lpstr>
      <vt:lpstr>Students need recognition!</vt:lpstr>
      <vt:lpstr>Students want to have fun!</vt:lpstr>
      <vt:lpstr>Classroom Learning Approaches</vt:lpstr>
      <vt:lpstr>Project Based Learning (PBL) Learning Surrounding a Central Project</vt:lpstr>
      <vt:lpstr>PBL – Rockets, Canons &amp; Catapults</vt:lpstr>
      <vt:lpstr>PBL – Photovoltaics</vt:lpstr>
      <vt:lpstr>PBL – Classroom Competitions</vt:lpstr>
      <vt:lpstr>PBL – Design &amp; Building</vt:lpstr>
      <vt:lpstr>PBL – Turbine Experimentation</vt:lpstr>
      <vt:lpstr>PBL – Classroom Projects</vt:lpstr>
      <vt:lpstr>PBL - Robotics</vt:lpstr>
      <vt:lpstr>Students Need Competition</vt:lpstr>
      <vt:lpstr>World Record Attempts</vt:lpstr>
      <vt:lpstr>Quiz Bowl - ASU</vt:lpstr>
      <vt:lpstr>Robotics – VEX, Botball</vt:lpstr>
      <vt:lpstr>AZ Science Bowl</vt:lpstr>
      <vt:lpstr>BrainStorm – Channel 7</vt:lpstr>
      <vt:lpstr>Academic Decathlon</vt:lpstr>
      <vt:lpstr>Target Your Talented Students Toward Grant-Based Projects</vt:lpstr>
      <vt:lpstr>Hydrogen/Methane  Research Vehicles</vt:lpstr>
      <vt:lpstr>X-Prize Automotive Competition</vt:lpstr>
      <vt:lpstr>Alternative Fuel Research</vt:lpstr>
      <vt:lpstr>Campus Solar Lighting Project</vt:lpstr>
      <vt:lpstr>Solar Observatory</vt:lpstr>
      <vt:lpstr>Solar Golf Cart</vt:lpstr>
      <vt:lpstr>Activities at Fountain Hills High School last Semester</vt:lpstr>
      <vt:lpstr>Teachers  Be Pro-Active</vt:lpstr>
      <vt:lpstr>AZ Science &amp; Engineering Fair </vt:lpstr>
    </vt:vector>
  </TitlesOfParts>
  <Company>FHUSD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McElligott</dc:creator>
  <cp:lastModifiedBy>Ann Hammersly</cp:lastModifiedBy>
  <cp:revision>73</cp:revision>
  <cp:lastPrinted>2012-02-06T20:18:20Z</cp:lastPrinted>
  <dcterms:created xsi:type="dcterms:W3CDTF">2012-02-03T23:38:35Z</dcterms:created>
  <dcterms:modified xsi:type="dcterms:W3CDTF">2012-09-22T21:42:00Z</dcterms:modified>
</cp:coreProperties>
</file>